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20"/>
  </p:notesMasterIdLst>
  <p:sldIdLst>
    <p:sldId id="256" r:id="rId3"/>
    <p:sldId id="313" r:id="rId4"/>
    <p:sldId id="314" r:id="rId5"/>
    <p:sldId id="316" r:id="rId6"/>
    <p:sldId id="317" r:id="rId7"/>
    <p:sldId id="315" r:id="rId8"/>
    <p:sldId id="318" r:id="rId9"/>
    <p:sldId id="321" r:id="rId10"/>
    <p:sldId id="319" r:id="rId11"/>
    <p:sldId id="320" r:id="rId12"/>
    <p:sldId id="322" r:id="rId13"/>
    <p:sldId id="323" r:id="rId14"/>
    <p:sldId id="324" r:id="rId15"/>
    <p:sldId id="325" r:id="rId16"/>
    <p:sldId id="326" r:id="rId17"/>
    <p:sldId id="327" r:id="rId18"/>
    <p:sldId id="312" r:id="rId19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>
        <p:scale>
          <a:sx n="90" d="100"/>
          <a:sy n="90" d="100"/>
        </p:scale>
        <p:origin x="-1512" y="-3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A9AB-7A92-4F6B-8EEE-DC4CE5879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44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2007-2012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77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ECE408 / CS483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Applied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30: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Introduction to </a:t>
            </a:r>
            <a:r>
              <a:rPr lang="en-GB" dirty="0" err="1" smtClean="0"/>
              <a:t>OpenACC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r>
              <a:rPr lang="en-US" dirty="0" smtClean="0"/>
              <a:t> Execution Model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399"/>
            <a:ext cx="7010400" cy="491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6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3213" cy="1141413"/>
          </a:xfrm>
        </p:spPr>
        <p:txBody>
          <a:bodyPr/>
          <a:lstStyle/>
          <a:p>
            <a:r>
              <a:rPr lang="en-US" dirty="0" smtClean="0"/>
              <a:t>Parallel vs. Loop Constructs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95400"/>
            <a:ext cx="8991600" cy="51054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#pragma </a:t>
            </a:r>
            <a:r>
              <a:rPr lang="en-US" sz="1800" dirty="0" err="1"/>
              <a:t>acc</a:t>
            </a:r>
            <a:r>
              <a:rPr lang="en-US" sz="1800" dirty="0"/>
              <a:t> parallel loop </a:t>
            </a:r>
            <a:r>
              <a:rPr lang="en-US" sz="1800" dirty="0" err="1"/>
              <a:t>copyin</a:t>
            </a:r>
            <a:r>
              <a:rPr lang="en-US" sz="1800" dirty="0"/>
              <a:t>(M[0:Mh*Mw]) </a:t>
            </a:r>
            <a:r>
              <a:rPr lang="en-US" sz="1800" dirty="0" err="1"/>
              <a:t>copyin</a:t>
            </a:r>
            <a:r>
              <a:rPr lang="en-US" sz="1800" dirty="0"/>
              <a:t>(N[0:Nw*Mw]) </a:t>
            </a:r>
            <a:r>
              <a:rPr lang="en-US" sz="1800" dirty="0" err="1"/>
              <a:t>copyout</a:t>
            </a:r>
            <a:r>
              <a:rPr lang="en-US" sz="1800" dirty="0"/>
              <a:t>(P[0:Mh*</a:t>
            </a:r>
            <a:r>
              <a:rPr lang="en-US" sz="1800" dirty="0" err="1"/>
              <a:t>Nw</a:t>
            </a:r>
            <a:r>
              <a:rPr lang="en-US" sz="1800" dirty="0"/>
              <a:t>])</a:t>
            </a:r>
          </a:p>
          <a:p>
            <a:pPr marL="0" indent="0">
              <a:buNone/>
            </a:pPr>
            <a:r>
              <a:rPr lang="en-US" sz="1800" dirty="0"/>
              <a:t>for 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=0; </a:t>
            </a:r>
            <a:r>
              <a:rPr lang="en-US" sz="1800" dirty="0" err="1"/>
              <a:t>i</a:t>
            </a:r>
            <a:r>
              <a:rPr lang="en-US" sz="1800" dirty="0"/>
              <a:t>&lt;</a:t>
            </a:r>
            <a:r>
              <a:rPr lang="en-US" sz="1800" dirty="0" err="1"/>
              <a:t>Mh</a:t>
            </a:r>
            <a:r>
              <a:rPr lang="en-US" sz="1800" dirty="0"/>
              <a:t>; </a:t>
            </a:r>
            <a:r>
              <a:rPr lang="en-US" sz="1800" dirty="0" err="1"/>
              <a:t>i</a:t>
            </a:r>
            <a:r>
              <a:rPr lang="en-US" sz="1800" dirty="0"/>
              <a:t>++) {</a:t>
            </a:r>
          </a:p>
          <a:p>
            <a:pPr marL="0" indent="0">
              <a:buNone/>
            </a:pPr>
            <a:r>
              <a:rPr lang="en-US" sz="1800" dirty="0"/>
              <a:t>…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  <a:p>
            <a:pPr marL="0" indent="0" algn="ctr">
              <a:buNone/>
            </a:pPr>
            <a:r>
              <a:rPr lang="en-US" dirty="0"/>
              <a:t>i</a:t>
            </a:r>
            <a:r>
              <a:rPr lang="en-US" dirty="0" smtClean="0"/>
              <a:t>s equivalent to: </a:t>
            </a:r>
            <a:endParaRPr lang="en-US" dirty="0"/>
          </a:p>
          <a:p>
            <a:pPr marL="0" indent="0">
              <a:buNone/>
            </a:pPr>
            <a:r>
              <a:rPr lang="en-US" sz="1800" dirty="0"/>
              <a:t>#pragma </a:t>
            </a:r>
            <a:r>
              <a:rPr lang="en-US" sz="1800" dirty="0" err="1"/>
              <a:t>acc</a:t>
            </a:r>
            <a:r>
              <a:rPr lang="en-US" sz="1800" dirty="0"/>
              <a:t> parallel </a:t>
            </a:r>
            <a:r>
              <a:rPr lang="en-US" sz="1800" dirty="0" err="1"/>
              <a:t>copyin</a:t>
            </a:r>
            <a:r>
              <a:rPr lang="en-US" sz="1800" dirty="0"/>
              <a:t>(M[0:Mh*Mw]) </a:t>
            </a:r>
            <a:r>
              <a:rPr lang="en-US" sz="1800" dirty="0" err="1"/>
              <a:t>copyin</a:t>
            </a:r>
            <a:r>
              <a:rPr lang="en-US" sz="1800" dirty="0"/>
              <a:t>(N[0:Nw*Mw]) </a:t>
            </a:r>
            <a:r>
              <a:rPr lang="en-US" sz="1800" dirty="0" err="1"/>
              <a:t>copyout</a:t>
            </a:r>
            <a:r>
              <a:rPr lang="en-US" sz="1800" dirty="0"/>
              <a:t>(P[0:Mh*</a:t>
            </a:r>
            <a:r>
              <a:rPr lang="en-US" sz="1800" dirty="0" err="1"/>
              <a:t>Nw</a:t>
            </a:r>
            <a:r>
              <a:rPr lang="en-US" sz="1800" dirty="0"/>
              <a:t>])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 #pragma </a:t>
            </a:r>
            <a:r>
              <a:rPr lang="en-US" sz="1800" dirty="0" err="1"/>
              <a:t>acc</a:t>
            </a:r>
            <a:r>
              <a:rPr lang="en-US" sz="1800" dirty="0"/>
              <a:t> loop </a:t>
            </a:r>
          </a:p>
          <a:p>
            <a:pPr marL="0" indent="0">
              <a:buNone/>
            </a:pPr>
            <a:r>
              <a:rPr lang="en-US" sz="1800" dirty="0"/>
              <a:t>      for 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=0; </a:t>
            </a:r>
            <a:r>
              <a:rPr lang="en-US" sz="1800" dirty="0" err="1"/>
              <a:t>i</a:t>
            </a:r>
            <a:r>
              <a:rPr lang="en-US" sz="1800" dirty="0"/>
              <a:t>&lt;</a:t>
            </a:r>
            <a:r>
              <a:rPr lang="en-US" sz="1800" dirty="0" err="1"/>
              <a:t>Mh</a:t>
            </a:r>
            <a:r>
              <a:rPr lang="en-US" sz="1800" dirty="0"/>
              <a:t>; </a:t>
            </a:r>
            <a:r>
              <a:rPr lang="en-US" sz="1800" dirty="0" err="1"/>
              <a:t>i</a:t>
            </a:r>
            <a:r>
              <a:rPr lang="en-US" sz="1800" dirty="0"/>
              <a:t>++) {</a:t>
            </a:r>
          </a:p>
          <a:p>
            <a:pPr marL="0" indent="0">
              <a:buNone/>
            </a:pPr>
            <a:r>
              <a:rPr lang="en-US" sz="1800" dirty="0"/>
              <a:t>          …</a:t>
            </a:r>
          </a:p>
          <a:p>
            <a:pPr marL="0" indent="0">
              <a:buNone/>
            </a:pPr>
            <a:r>
              <a:rPr lang="en-US" sz="1800" dirty="0"/>
              <a:t>      }</a:t>
            </a:r>
          </a:p>
          <a:p>
            <a:pPr marL="0" indent="0">
              <a:buNone/>
            </a:pPr>
            <a:r>
              <a:rPr lang="en-US" sz="1800" dirty="0"/>
              <a:t>} 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dirty="0" smtClean="0"/>
              <a:t>(a parallel region that consists of just a loop)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97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Construct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24001"/>
            <a:ext cx="7923213" cy="2286000"/>
          </a:xfrm>
        </p:spPr>
        <p:txBody>
          <a:bodyPr/>
          <a:lstStyle/>
          <a:p>
            <a:r>
              <a:rPr lang="en-US" dirty="0" smtClean="0"/>
              <a:t>A parallel construct is executed on an accelerator</a:t>
            </a:r>
          </a:p>
          <a:p>
            <a:r>
              <a:rPr lang="en-US" dirty="0" smtClean="0"/>
              <a:t>One can specify the number of gangs and number of works in each gang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886" y="4038600"/>
            <a:ext cx="87511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#pragma </a:t>
            </a:r>
            <a:r>
              <a:rPr lang="en-US" dirty="0" err="1">
                <a:solidFill>
                  <a:schemeClr val="tx1"/>
                </a:solidFill>
              </a:rPr>
              <a:t>acc</a:t>
            </a:r>
            <a:r>
              <a:rPr lang="en-US" dirty="0">
                <a:solidFill>
                  <a:schemeClr val="tx1"/>
                </a:solidFill>
              </a:rPr>
              <a:t> parallel </a:t>
            </a:r>
            <a:r>
              <a:rPr lang="en-US" dirty="0" err="1">
                <a:solidFill>
                  <a:schemeClr val="tx1"/>
                </a:solidFill>
              </a:rPr>
              <a:t>copyout</a:t>
            </a:r>
            <a:r>
              <a:rPr lang="en-US" dirty="0">
                <a:solidFill>
                  <a:schemeClr val="tx1"/>
                </a:solidFill>
              </a:rPr>
              <a:t>(a) </a:t>
            </a:r>
            <a:r>
              <a:rPr lang="en-US" dirty="0" err="1">
                <a:solidFill>
                  <a:schemeClr val="tx1"/>
                </a:solidFill>
              </a:rPr>
              <a:t>num_gangs</a:t>
            </a:r>
            <a:r>
              <a:rPr lang="en-US" dirty="0">
                <a:solidFill>
                  <a:schemeClr val="tx1"/>
                </a:solidFill>
              </a:rPr>
              <a:t>(1024) </a:t>
            </a:r>
            <a:r>
              <a:rPr lang="en-US" dirty="0" err="1">
                <a:solidFill>
                  <a:schemeClr val="tx1"/>
                </a:solidFill>
              </a:rPr>
              <a:t>num_workers</a:t>
            </a:r>
            <a:r>
              <a:rPr lang="en-US" dirty="0">
                <a:solidFill>
                  <a:schemeClr val="tx1"/>
                </a:solidFill>
              </a:rPr>
              <a:t>(32)</a:t>
            </a:r>
          </a:p>
          <a:p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a </a:t>
            </a:r>
            <a:r>
              <a:rPr lang="en-US" dirty="0">
                <a:solidFill>
                  <a:schemeClr val="tx1"/>
                </a:solidFill>
              </a:rPr>
              <a:t>= 23;</a:t>
            </a:r>
          </a:p>
          <a:p>
            <a:r>
              <a:rPr lang="en-US" dirty="0">
                <a:solidFill>
                  <a:schemeClr val="tx1"/>
                </a:solidFill>
              </a:rPr>
              <a:t>}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243" y="556209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1024*32 workers will be created. a=23 will be executed redundantly by all 1024 gang leads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5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each “Gang Loop”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13213" cy="45704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#pragma </a:t>
            </a:r>
            <a:r>
              <a:rPr lang="en-US" sz="2000" dirty="0" err="1"/>
              <a:t>acc</a:t>
            </a:r>
            <a:r>
              <a:rPr lang="en-US" sz="2000" dirty="0"/>
              <a:t> parallel </a:t>
            </a:r>
            <a:r>
              <a:rPr lang="en-US" sz="2000" dirty="0" err="1"/>
              <a:t>num_gangs</a:t>
            </a:r>
            <a:r>
              <a:rPr lang="en-US" sz="2000" dirty="0"/>
              <a:t>(1024)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&lt;2048;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/>
              <a:t>          …</a:t>
            </a:r>
          </a:p>
          <a:p>
            <a:pPr marL="0" indent="0">
              <a:buNone/>
            </a:pPr>
            <a:r>
              <a:rPr lang="en-US" sz="2000" dirty="0"/>
              <a:t>     }</a:t>
            </a:r>
          </a:p>
          <a:p>
            <a:pPr marL="0" indent="0">
              <a:buNone/>
            </a:pPr>
            <a:r>
              <a:rPr lang="en-US" sz="2000" dirty="0"/>
              <a:t>}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22812" y="1524000"/>
            <a:ext cx="4192587" cy="4570413"/>
          </a:xfrm>
        </p:spPr>
        <p:txBody>
          <a:bodyPr/>
          <a:lstStyle/>
          <a:p>
            <a:pPr marL="0" indent="0">
              <a:buNone/>
            </a:pPr>
            <a:r>
              <a:rPr lang="x-none" sz="2000"/>
              <a:t>#pragma acc parallel num_gangs(1024</a:t>
            </a:r>
            <a:r>
              <a:rPr lang="x-none" sz="200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x-none" sz="2000" smtClean="0"/>
              <a:t>{</a:t>
            </a:r>
            <a:endParaRPr lang="en-US" sz="2000" dirty="0"/>
          </a:p>
          <a:p>
            <a:pPr marL="0" indent="0">
              <a:buNone/>
            </a:pPr>
            <a:r>
              <a:rPr lang="x-none" sz="2000" smtClean="0"/>
              <a:t>#</a:t>
            </a:r>
            <a:r>
              <a:rPr lang="x-none" sz="2000"/>
              <a:t>pragma acc loop gang</a:t>
            </a:r>
            <a:endParaRPr lang="en-US" sz="2000" dirty="0"/>
          </a:p>
          <a:p>
            <a:pPr marL="0" indent="0">
              <a:buNone/>
            </a:pPr>
            <a:r>
              <a:rPr lang="x-none" sz="2000"/>
              <a:t>     for (int i=0; i&lt;2048; i++) {</a:t>
            </a:r>
            <a:endParaRPr lang="en-US" sz="2000" dirty="0"/>
          </a:p>
          <a:p>
            <a:pPr marL="0" indent="0">
              <a:buNone/>
            </a:pPr>
            <a:r>
              <a:rPr lang="x-none" sz="2000"/>
              <a:t>          …</a:t>
            </a:r>
            <a:endParaRPr lang="en-US" sz="2000" dirty="0"/>
          </a:p>
          <a:p>
            <a:pPr marL="0" indent="0">
              <a:buNone/>
            </a:pPr>
            <a:r>
              <a:rPr lang="x-none" sz="2000"/>
              <a:t>     }</a:t>
            </a:r>
            <a:endParaRPr lang="en-US" sz="2000" dirty="0"/>
          </a:p>
          <a:p>
            <a:pPr marL="0" indent="0">
              <a:buNone/>
            </a:pPr>
            <a:r>
              <a:rPr lang="x-none" sz="2000"/>
              <a:t>}    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50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#pragma </a:t>
            </a:r>
            <a:r>
              <a:rPr lang="en-US" sz="2000" dirty="0" err="1"/>
              <a:t>acc</a:t>
            </a:r>
            <a:r>
              <a:rPr lang="en-US" sz="2000" dirty="0"/>
              <a:t> parallel </a:t>
            </a:r>
            <a:r>
              <a:rPr lang="en-US" sz="2000" dirty="0" err="1"/>
              <a:t>num_gangs</a:t>
            </a:r>
            <a:r>
              <a:rPr lang="en-US" sz="2000" dirty="0"/>
              <a:t>(1024) </a:t>
            </a:r>
            <a:r>
              <a:rPr lang="en-US" sz="2000" dirty="0" err="1"/>
              <a:t>num_workers</a:t>
            </a:r>
            <a:r>
              <a:rPr lang="en-US" sz="2000" dirty="0"/>
              <a:t>(32)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#pragma </a:t>
            </a:r>
            <a:r>
              <a:rPr lang="en-US" sz="2000" dirty="0" err="1"/>
              <a:t>acc</a:t>
            </a:r>
            <a:r>
              <a:rPr lang="en-US" sz="2000" dirty="0"/>
              <a:t> loop gang</a:t>
            </a:r>
          </a:p>
          <a:p>
            <a:pPr marL="0" indent="0">
              <a:buNone/>
            </a:pPr>
            <a:r>
              <a:rPr lang="en-US" sz="2000" dirty="0"/>
              <a:t>     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&lt;2048; </a:t>
            </a:r>
            <a:r>
              <a:rPr lang="en-US" sz="2000" dirty="0" err="1"/>
              <a:t>i</a:t>
            </a:r>
            <a:r>
              <a:rPr lang="en-US" sz="2000" dirty="0"/>
              <a:t>++) {</a:t>
            </a:r>
          </a:p>
          <a:p>
            <a:pPr marL="0" indent="0">
              <a:buNone/>
            </a:pPr>
            <a:r>
              <a:rPr lang="en-US" sz="2000" dirty="0"/>
              <a:t>          #pragma </a:t>
            </a:r>
            <a:r>
              <a:rPr lang="en-US" sz="2000" dirty="0" err="1"/>
              <a:t>acc</a:t>
            </a:r>
            <a:r>
              <a:rPr lang="en-US" sz="2000" dirty="0"/>
              <a:t> loop worker </a:t>
            </a:r>
          </a:p>
          <a:p>
            <a:pPr marL="0" indent="0">
              <a:buNone/>
            </a:pPr>
            <a:r>
              <a:rPr lang="en-US" sz="2000" dirty="0"/>
              <a:t>          for (</a:t>
            </a:r>
            <a:r>
              <a:rPr lang="en-US" sz="2000" dirty="0" err="1"/>
              <a:t>int</a:t>
            </a:r>
            <a:r>
              <a:rPr lang="en-US" sz="2000" dirty="0"/>
              <a:t> j=0; j&lt;512; j++) {</a:t>
            </a:r>
          </a:p>
          <a:p>
            <a:pPr marL="0" indent="0">
              <a:buNone/>
            </a:pPr>
            <a:r>
              <a:rPr lang="en-US" sz="2000" dirty="0"/>
              <a:t>              foo(</a:t>
            </a:r>
            <a:r>
              <a:rPr lang="en-US" sz="2000" dirty="0" err="1"/>
              <a:t>i,j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     }</a:t>
            </a:r>
          </a:p>
          <a:p>
            <a:pPr marL="0" indent="0">
              <a:buNone/>
            </a:pPr>
            <a:r>
              <a:rPr lang="en-US" sz="2000" dirty="0"/>
              <a:t>     }</a:t>
            </a:r>
          </a:p>
          <a:p>
            <a:pPr marL="0" indent="0">
              <a:buNone/>
            </a:pPr>
            <a:r>
              <a:rPr lang="en-US" sz="2000" dirty="0"/>
              <a:t>} </a:t>
            </a:r>
          </a:p>
          <a:p>
            <a:pPr marL="0" indent="0" algn="ctr">
              <a:buNone/>
            </a:pPr>
            <a:r>
              <a:rPr lang="en-US" sz="2000" dirty="0" smtClean="0"/>
              <a:t>1024*32=32K workers will be created, each executing 1M/32K = 32 instance of foo()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6103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84613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#pragma </a:t>
            </a:r>
            <a:r>
              <a:rPr lang="en-US" sz="1600" dirty="0" err="1"/>
              <a:t>acc</a:t>
            </a:r>
            <a:r>
              <a:rPr lang="en-US" sz="1600" dirty="0"/>
              <a:t> parallel </a:t>
            </a:r>
            <a:r>
              <a:rPr lang="en-US" sz="1600" dirty="0" err="1"/>
              <a:t>num_gangs</a:t>
            </a:r>
            <a:r>
              <a:rPr lang="en-US" sz="1600" dirty="0"/>
              <a:t>(32)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 Statement 1</a:t>
            </a:r>
            <a:r>
              <a:rPr lang="en-US" sz="1600" dirty="0" smtClean="0"/>
              <a:t>; </a:t>
            </a:r>
            <a:r>
              <a:rPr lang="en-US" sz="1600" dirty="0"/>
              <a:t>Statement 2;</a:t>
            </a:r>
          </a:p>
          <a:p>
            <a:pPr marL="0" indent="0">
              <a:buNone/>
            </a:pPr>
            <a:r>
              <a:rPr lang="en-US" sz="1600" dirty="0"/>
              <a:t>     #pragma </a:t>
            </a:r>
            <a:r>
              <a:rPr lang="en-US" sz="1600" dirty="0" err="1"/>
              <a:t>acc</a:t>
            </a:r>
            <a:r>
              <a:rPr lang="en-US" sz="1600" dirty="0"/>
              <a:t> loop gang</a:t>
            </a:r>
          </a:p>
          <a:p>
            <a:pPr marL="0" indent="0">
              <a:buNone/>
            </a:pPr>
            <a:r>
              <a:rPr lang="en-US" sz="1600" dirty="0"/>
              <a:t>     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&lt;n; 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</a:p>
          <a:p>
            <a:pPr marL="0" indent="0">
              <a:buNone/>
            </a:pPr>
            <a:r>
              <a:rPr lang="en-US" sz="1600" dirty="0"/>
              <a:t>         Statement </a:t>
            </a:r>
            <a:r>
              <a:rPr lang="en-US" sz="1600" dirty="0" smtClean="0"/>
              <a:t>3; Statement </a:t>
            </a:r>
            <a:r>
              <a:rPr lang="en-US" sz="1600" dirty="0"/>
              <a:t>4;</a:t>
            </a:r>
          </a:p>
          <a:p>
            <a:pPr marL="0" indent="0">
              <a:buNone/>
            </a:pPr>
            <a:r>
              <a:rPr lang="en-US" sz="1600" dirty="0"/>
              <a:t>     }</a:t>
            </a:r>
          </a:p>
          <a:p>
            <a:pPr marL="0" indent="0">
              <a:buNone/>
            </a:pPr>
            <a:r>
              <a:rPr lang="en-US" sz="1600" dirty="0"/>
              <a:t>     Statement 5</a:t>
            </a:r>
            <a:r>
              <a:rPr lang="en-US" sz="1600" dirty="0" smtClean="0"/>
              <a:t>;  </a:t>
            </a:r>
            <a:r>
              <a:rPr lang="en-US" sz="1600" dirty="0"/>
              <a:t>Statement 6;</a:t>
            </a:r>
          </a:p>
          <a:p>
            <a:pPr marL="0" indent="0">
              <a:buNone/>
            </a:pPr>
            <a:r>
              <a:rPr lang="en-US" sz="1600" dirty="0"/>
              <a:t>     #pragma </a:t>
            </a:r>
            <a:r>
              <a:rPr lang="en-US" sz="1600" dirty="0" err="1"/>
              <a:t>acc</a:t>
            </a:r>
            <a:r>
              <a:rPr lang="en-US" sz="1600" dirty="0"/>
              <a:t> loop gang</a:t>
            </a:r>
          </a:p>
          <a:p>
            <a:pPr marL="0" indent="0">
              <a:buNone/>
            </a:pPr>
            <a:r>
              <a:rPr lang="en-US" sz="1600" dirty="0"/>
              <a:t>     for 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&lt;m; 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</a:p>
          <a:p>
            <a:pPr marL="0" indent="0">
              <a:buNone/>
            </a:pPr>
            <a:r>
              <a:rPr lang="en-US" sz="1600" dirty="0"/>
              <a:t>         Statement 7</a:t>
            </a:r>
            <a:r>
              <a:rPr lang="en-US" sz="1600" dirty="0" smtClean="0"/>
              <a:t>;  </a:t>
            </a:r>
            <a:r>
              <a:rPr lang="en-US" sz="1600" dirty="0"/>
              <a:t>Statement 8;</a:t>
            </a:r>
          </a:p>
          <a:p>
            <a:pPr marL="0" indent="0">
              <a:buNone/>
            </a:pPr>
            <a:r>
              <a:rPr lang="en-US" sz="1600" dirty="0"/>
              <a:t>     }</a:t>
            </a:r>
          </a:p>
          <a:p>
            <a:pPr marL="0" indent="0">
              <a:buNone/>
            </a:pPr>
            <a:r>
              <a:rPr lang="en-US" sz="1600" dirty="0"/>
              <a:t>     Statement 9;</a:t>
            </a:r>
          </a:p>
          <a:p>
            <a:pPr marL="0" indent="0">
              <a:buNone/>
            </a:pPr>
            <a:r>
              <a:rPr lang="en-US" sz="1600" dirty="0"/>
              <a:t>     if (condition)</a:t>
            </a:r>
          </a:p>
          <a:p>
            <a:pPr marL="0" indent="0">
              <a:buNone/>
            </a:pPr>
            <a:r>
              <a:rPr lang="en-US" sz="1600" dirty="0"/>
              <a:t>        Statement 10;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Statements 1 and 2 are redundantly executed by 32 gangs</a:t>
            </a:r>
          </a:p>
          <a:p>
            <a:r>
              <a:rPr lang="en-US" sz="2400" dirty="0" smtClean="0"/>
              <a:t>The n for-loop iterations are distributed to 32 gangs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569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Regions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#pragma </a:t>
            </a:r>
            <a:r>
              <a:rPr lang="en-US" sz="1800" dirty="0" err="1"/>
              <a:t>acc</a:t>
            </a:r>
            <a:r>
              <a:rPr lang="en-US" sz="1800" dirty="0"/>
              <a:t> kernels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#pragma </a:t>
            </a:r>
            <a:r>
              <a:rPr lang="en-US" sz="1800" dirty="0" err="1"/>
              <a:t>acc</a:t>
            </a:r>
            <a:r>
              <a:rPr lang="en-US" sz="1800" dirty="0"/>
              <a:t> loop </a:t>
            </a:r>
            <a:r>
              <a:rPr lang="en-US" sz="1800" dirty="0" err="1"/>
              <a:t>num_gangs</a:t>
            </a:r>
            <a:r>
              <a:rPr lang="en-US" sz="1800" dirty="0"/>
              <a:t>(1024)</a:t>
            </a:r>
          </a:p>
          <a:p>
            <a:pPr marL="0" indent="0">
              <a:buNone/>
            </a:pPr>
            <a:r>
              <a:rPr lang="en-US" sz="1800" dirty="0"/>
              <a:t>     for 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=0; </a:t>
            </a:r>
            <a:r>
              <a:rPr lang="en-US" sz="1800" dirty="0" err="1"/>
              <a:t>i</a:t>
            </a:r>
            <a:r>
              <a:rPr lang="en-US" sz="1800" dirty="0"/>
              <a:t>&lt;2048; </a:t>
            </a:r>
            <a:r>
              <a:rPr lang="en-US" sz="1800" dirty="0" err="1"/>
              <a:t>i</a:t>
            </a:r>
            <a:r>
              <a:rPr lang="en-US" sz="1800" dirty="0"/>
              <a:t>++) {</a:t>
            </a:r>
          </a:p>
          <a:p>
            <a:pPr marL="0" indent="0">
              <a:buNone/>
            </a:pPr>
            <a:r>
              <a:rPr lang="en-US" sz="1800" dirty="0"/>
              <a:t>          a[</a:t>
            </a:r>
            <a:r>
              <a:rPr lang="en-US" sz="1800" dirty="0" err="1"/>
              <a:t>i</a:t>
            </a:r>
            <a:r>
              <a:rPr lang="en-US" sz="1800" dirty="0"/>
              <a:t>] = b[</a:t>
            </a:r>
            <a:r>
              <a:rPr lang="en-US" sz="1800" dirty="0" err="1"/>
              <a:t>i</a:t>
            </a:r>
            <a:r>
              <a:rPr lang="en-US" sz="1800" dirty="0"/>
              <a:t>];</a:t>
            </a:r>
          </a:p>
          <a:p>
            <a:pPr marL="0" indent="0">
              <a:buNone/>
            </a:pPr>
            <a:r>
              <a:rPr lang="en-US" sz="1800" dirty="0"/>
              <a:t>     }</a:t>
            </a:r>
          </a:p>
          <a:p>
            <a:pPr marL="0" indent="0">
              <a:buNone/>
            </a:pPr>
            <a:r>
              <a:rPr lang="en-US" sz="1800" dirty="0"/>
              <a:t>     #pragma </a:t>
            </a:r>
            <a:r>
              <a:rPr lang="en-US" sz="1800" dirty="0" err="1"/>
              <a:t>acc</a:t>
            </a:r>
            <a:r>
              <a:rPr lang="en-US" sz="1800" dirty="0"/>
              <a:t> loop </a:t>
            </a:r>
            <a:r>
              <a:rPr lang="en-US" sz="1800" dirty="0" err="1"/>
              <a:t>num_gangs</a:t>
            </a:r>
            <a:r>
              <a:rPr lang="en-US" sz="1800" dirty="0"/>
              <a:t>(512)</a:t>
            </a:r>
          </a:p>
          <a:p>
            <a:pPr marL="0" indent="0">
              <a:buNone/>
            </a:pPr>
            <a:r>
              <a:rPr lang="en-US" sz="1800" dirty="0"/>
              <a:t>     for (</a:t>
            </a:r>
            <a:r>
              <a:rPr lang="en-US" sz="1800" dirty="0" err="1"/>
              <a:t>int</a:t>
            </a:r>
            <a:r>
              <a:rPr lang="en-US" sz="1800" dirty="0"/>
              <a:t> j=0; j&lt;2048; j++) {</a:t>
            </a:r>
          </a:p>
          <a:p>
            <a:pPr marL="0" indent="0">
              <a:buNone/>
            </a:pPr>
            <a:r>
              <a:rPr lang="en-US" sz="1800" dirty="0"/>
              <a:t>          c[j] = a[j]*2;</a:t>
            </a:r>
          </a:p>
          <a:p>
            <a:pPr marL="0" indent="0">
              <a:buNone/>
            </a:pPr>
            <a:r>
              <a:rPr lang="en-US" sz="1800" dirty="0"/>
              <a:t>     }</a:t>
            </a:r>
          </a:p>
          <a:p>
            <a:pPr marL="0" indent="0">
              <a:buNone/>
            </a:pPr>
            <a:r>
              <a:rPr lang="en-US" sz="1800" dirty="0"/>
              <a:t>     for (</a:t>
            </a:r>
            <a:r>
              <a:rPr lang="en-US" sz="1800" dirty="0" err="1"/>
              <a:t>int</a:t>
            </a:r>
            <a:r>
              <a:rPr lang="en-US" sz="1800" dirty="0"/>
              <a:t> k=0; k&lt;2048; k++) {</a:t>
            </a:r>
          </a:p>
          <a:p>
            <a:pPr marL="0" indent="0">
              <a:buNone/>
            </a:pPr>
            <a:r>
              <a:rPr lang="en-US" sz="1800" dirty="0"/>
              <a:t>          d[k] = c[k];</a:t>
            </a:r>
          </a:p>
          <a:p>
            <a:pPr marL="0" indent="0">
              <a:buNone/>
            </a:pPr>
            <a:r>
              <a:rPr lang="en-US" sz="1800" dirty="0"/>
              <a:t>     }</a:t>
            </a:r>
          </a:p>
          <a:p>
            <a:pPr marL="0" indent="0">
              <a:buNone/>
            </a:pPr>
            <a:r>
              <a:rPr lang="en-US" sz="1800" dirty="0"/>
              <a:t>}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Kernel constructs are descriptive of programmer intentions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3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</a:t>
            </a:r>
            <a:r>
              <a:rPr lang="en-US" smtClean="0"/>
              <a:t>Chapter </a:t>
            </a:r>
            <a:r>
              <a:rPr lang="en-US" smtClean="0"/>
              <a:t>15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16165D"/>
                </a:solidFill>
              </a:rPr>
              <a:t>Objective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marL="457200" indent="-457200" eaLnBrk="1" hangingPunct="1"/>
            <a:r>
              <a:rPr lang="en-US" dirty="0" smtClean="0">
                <a:solidFill>
                  <a:srgbClr val="16165D"/>
                </a:solidFill>
              </a:rPr>
              <a:t>To Understand the </a:t>
            </a:r>
            <a:r>
              <a:rPr lang="en-US" dirty="0" err="1" smtClean="0">
                <a:solidFill>
                  <a:srgbClr val="16165D"/>
                </a:solidFill>
              </a:rPr>
              <a:t>OpenACC</a:t>
            </a:r>
            <a:r>
              <a:rPr lang="en-US" dirty="0" smtClean="0">
                <a:solidFill>
                  <a:srgbClr val="16165D"/>
                </a:solidFill>
              </a:rPr>
              <a:t> programming model</a:t>
            </a:r>
          </a:p>
          <a:p>
            <a:pPr marL="857250" lvl="1" indent="-457200" eaLnBrk="1" hangingPunct="1"/>
            <a:r>
              <a:rPr lang="en-US" dirty="0" smtClean="0">
                <a:solidFill>
                  <a:srgbClr val="16165D"/>
                </a:solidFill>
              </a:rPr>
              <a:t>basic concepts and </a:t>
            </a:r>
            <a:r>
              <a:rPr lang="en-US" dirty="0" err="1" smtClean="0">
                <a:solidFill>
                  <a:srgbClr val="16165D"/>
                </a:solidFill>
              </a:rPr>
              <a:t>pragmatypes</a:t>
            </a:r>
            <a:endParaRPr lang="en-US" dirty="0" smtClean="0">
              <a:solidFill>
                <a:srgbClr val="16165D"/>
              </a:solidFill>
            </a:endParaRPr>
          </a:p>
          <a:p>
            <a:pPr marL="857250" lvl="1" indent="-457200" eaLnBrk="1" hangingPunct="1"/>
            <a:r>
              <a:rPr lang="en-US" dirty="0" smtClean="0">
                <a:solidFill>
                  <a:srgbClr val="16165D"/>
                </a:solidFill>
              </a:rPr>
              <a:t>Simple examples to illustrate basic concepts and functionalities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1524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© Wen-mei W. Hwu and John Stone, Urbana July 22, 2010</a:t>
            </a:r>
          </a:p>
        </p:txBody>
      </p:sp>
    </p:spTree>
    <p:extLst>
      <p:ext uri="{BB962C8B-B14F-4D97-AF65-F5344CB8AC3E}">
        <p14:creationId xmlns:p14="http://schemas.microsoft.com/office/powerpoint/2010/main" val="2895446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OpenACC</a:t>
            </a:r>
            <a:r>
              <a:rPr lang="en-US" dirty="0"/>
              <a:t> Application Programming Interface provides </a:t>
            </a:r>
            <a:r>
              <a:rPr lang="en-US" dirty="0" smtClean="0"/>
              <a:t>a set of</a:t>
            </a:r>
          </a:p>
          <a:p>
            <a:pPr lvl="1"/>
            <a:r>
              <a:rPr lang="en-US" dirty="0" smtClean="0"/>
              <a:t>compiler directives (pragmas)</a:t>
            </a:r>
          </a:p>
          <a:p>
            <a:pPr lvl="1"/>
            <a:r>
              <a:rPr lang="en-US" dirty="0" smtClean="0"/>
              <a:t>library </a:t>
            </a:r>
            <a:r>
              <a:rPr lang="en-US" dirty="0"/>
              <a:t>routines and </a:t>
            </a:r>
            <a:endParaRPr lang="en-US" dirty="0" smtClean="0"/>
          </a:p>
          <a:p>
            <a:pPr lvl="1"/>
            <a:r>
              <a:rPr lang="en-US" dirty="0" smtClean="0"/>
              <a:t>environment </a:t>
            </a:r>
            <a:r>
              <a:rPr lang="en-US" dirty="0"/>
              <a:t>variables </a:t>
            </a:r>
          </a:p>
          <a:p>
            <a:pPr marL="457200" lvl="1" indent="0">
              <a:buNone/>
            </a:pPr>
            <a:r>
              <a:rPr lang="en-US" dirty="0" smtClean="0"/>
              <a:t>that </a:t>
            </a:r>
            <a:r>
              <a:rPr lang="en-US" dirty="0"/>
              <a:t>can be used to write data parallel FORTRAN, C and C++ programs that run on accelerator </a:t>
            </a:r>
            <a:r>
              <a:rPr lang="en-US" dirty="0" smtClean="0"/>
              <a:t>devices including GPUs and CPUs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9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r>
              <a:rPr lang="en-US" dirty="0" smtClean="0"/>
              <a:t> Pragmas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 and C++, the #pragma directive is the method to provide, to the compiler, information that is not specified in the standard language. </a:t>
            </a:r>
          </a:p>
        </p:txBody>
      </p:sp>
    </p:spTree>
    <p:extLst>
      <p:ext uri="{BB962C8B-B14F-4D97-AF65-F5344CB8AC3E}">
        <p14:creationId xmlns:p14="http://schemas.microsoft.com/office/powerpoint/2010/main" val="230198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1414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Simple Matrix-Matrix Multiplication in </a:t>
            </a:r>
            <a:r>
              <a:rPr lang="en-US" sz="3200" dirty="0" err="1" smtClean="0"/>
              <a:t>OpenACC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82000" cy="5334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1  void </a:t>
            </a:r>
            <a:r>
              <a:rPr lang="en-US" sz="4000" dirty="0" err="1" smtClean="0"/>
              <a:t>computeAcc</a:t>
            </a:r>
            <a:r>
              <a:rPr lang="en-US" sz="4000" dirty="0" smtClean="0"/>
              <a:t>(float *P, </a:t>
            </a:r>
            <a:r>
              <a:rPr lang="en-US" sz="4000" dirty="0" err="1" smtClean="0"/>
              <a:t>const</a:t>
            </a:r>
            <a:r>
              <a:rPr lang="en-US" sz="4000" dirty="0" smtClean="0"/>
              <a:t> float *M, </a:t>
            </a:r>
            <a:r>
              <a:rPr lang="en-US" sz="4000" dirty="0" err="1" smtClean="0"/>
              <a:t>const</a:t>
            </a:r>
            <a:r>
              <a:rPr lang="en-US" sz="4000" dirty="0" smtClean="0"/>
              <a:t> float *N, </a:t>
            </a: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Mh</a:t>
            </a:r>
            <a:r>
              <a:rPr lang="en-US" sz="4000" dirty="0" smtClean="0"/>
              <a:t>, </a:t>
            </a:r>
            <a:r>
              <a:rPr lang="en-US" sz="4000" dirty="0" err="1" smtClean="0"/>
              <a:t>int</a:t>
            </a:r>
            <a:r>
              <a:rPr lang="en-US" sz="4000" dirty="0" smtClean="0"/>
              <a:t> Mw, </a:t>
            </a: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Nw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r>
              <a:rPr lang="en-US" sz="4000" dirty="0" smtClean="0"/>
              <a:t>2  {</a:t>
            </a:r>
          </a:p>
          <a:p>
            <a:pPr marL="0" indent="0">
              <a:buNone/>
            </a:pPr>
            <a:r>
              <a:rPr lang="en-US" sz="4000" dirty="0" smtClean="0"/>
              <a:t>3   </a:t>
            </a:r>
          </a:p>
          <a:p>
            <a:pPr marL="0" indent="0">
              <a:buNone/>
            </a:pPr>
            <a:r>
              <a:rPr lang="en-US" sz="4000" dirty="0" smtClean="0"/>
              <a:t>4   #pragma </a:t>
            </a:r>
            <a:r>
              <a:rPr lang="en-US" sz="4000" dirty="0" err="1" smtClean="0"/>
              <a:t>acc</a:t>
            </a:r>
            <a:r>
              <a:rPr lang="en-US" sz="4000" dirty="0" smtClean="0"/>
              <a:t> parallel loop </a:t>
            </a:r>
            <a:r>
              <a:rPr lang="en-US" sz="4000" dirty="0" err="1" smtClean="0"/>
              <a:t>copyin</a:t>
            </a:r>
            <a:r>
              <a:rPr lang="en-US" sz="4000" dirty="0" smtClean="0"/>
              <a:t>(M[0:Mh*Mw]) </a:t>
            </a:r>
            <a:r>
              <a:rPr lang="en-US" sz="4000" dirty="0" err="1" smtClean="0"/>
              <a:t>copyin</a:t>
            </a:r>
            <a:r>
              <a:rPr lang="en-US" sz="4000" dirty="0" smtClean="0"/>
              <a:t>(N[0:Nw*Mw]) </a:t>
            </a:r>
            <a:r>
              <a:rPr lang="en-US" sz="4000" dirty="0" err="1" smtClean="0"/>
              <a:t>copyout</a:t>
            </a:r>
            <a:r>
              <a:rPr lang="en-US" sz="4000" dirty="0" smtClean="0"/>
              <a:t>(P[0:Mh*</a:t>
            </a:r>
            <a:r>
              <a:rPr lang="en-US" sz="4000" dirty="0" err="1" smtClean="0"/>
              <a:t>Nw</a:t>
            </a:r>
            <a:r>
              <a:rPr lang="en-US" sz="4000" dirty="0" smtClean="0"/>
              <a:t>]) </a:t>
            </a:r>
          </a:p>
          <a:p>
            <a:pPr marL="0" indent="0">
              <a:buNone/>
            </a:pPr>
            <a:r>
              <a:rPr lang="en-US" sz="4000" dirty="0" smtClean="0"/>
              <a:t>5   for (</a:t>
            </a: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=0; </a:t>
            </a:r>
            <a:r>
              <a:rPr lang="en-US" sz="4000" dirty="0" err="1" smtClean="0"/>
              <a:t>i</a:t>
            </a:r>
            <a:r>
              <a:rPr lang="en-US" sz="4000" dirty="0" smtClean="0"/>
              <a:t>&lt;</a:t>
            </a:r>
            <a:r>
              <a:rPr lang="en-US" sz="4000" dirty="0" err="1" smtClean="0"/>
              <a:t>Mh</a:t>
            </a:r>
            <a:r>
              <a:rPr lang="en-US" sz="4000" dirty="0" smtClean="0"/>
              <a:t>; </a:t>
            </a:r>
            <a:r>
              <a:rPr lang="en-US" sz="4000" dirty="0" err="1" smtClean="0"/>
              <a:t>i</a:t>
            </a:r>
            <a:r>
              <a:rPr lang="en-US" sz="4000" dirty="0" smtClean="0"/>
              <a:t>++) {</a:t>
            </a:r>
          </a:p>
          <a:p>
            <a:pPr marL="0" indent="0">
              <a:buNone/>
            </a:pPr>
            <a:r>
              <a:rPr lang="en-US" sz="4000" dirty="0" smtClean="0"/>
              <a:t>6       #pragma </a:t>
            </a:r>
            <a:r>
              <a:rPr lang="en-US" sz="4000" dirty="0" err="1" smtClean="0"/>
              <a:t>acc</a:t>
            </a:r>
            <a:r>
              <a:rPr lang="en-US" sz="4000" dirty="0" smtClean="0"/>
              <a:t> loop </a:t>
            </a:r>
          </a:p>
          <a:p>
            <a:pPr marL="0" indent="0">
              <a:buNone/>
            </a:pPr>
            <a:r>
              <a:rPr lang="en-US" sz="4000" dirty="0" smtClean="0"/>
              <a:t>7       for (</a:t>
            </a:r>
            <a:r>
              <a:rPr lang="en-US" sz="4000" dirty="0" err="1" smtClean="0"/>
              <a:t>int</a:t>
            </a:r>
            <a:r>
              <a:rPr lang="en-US" sz="4000" dirty="0" smtClean="0"/>
              <a:t> j=0; j&lt;</a:t>
            </a:r>
            <a:r>
              <a:rPr lang="en-US" sz="4000" dirty="0" err="1" smtClean="0"/>
              <a:t>Nw</a:t>
            </a:r>
            <a:r>
              <a:rPr lang="en-US" sz="4000" dirty="0" smtClean="0"/>
              <a:t>; j++) {</a:t>
            </a:r>
          </a:p>
          <a:p>
            <a:pPr marL="0" indent="0">
              <a:buNone/>
            </a:pPr>
            <a:r>
              <a:rPr lang="en-US" sz="4000" dirty="0" smtClean="0"/>
              <a:t>8           float sum = 0;</a:t>
            </a:r>
          </a:p>
          <a:p>
            <a:pPr marL="0" indent="0">
              <a:buNone/>
            </a:pPr>
            <a:r>
              <a:rPr lang="en-US" sz="4000" dirty="0" smtClean="0"/>
              <a:t>9           for (</a:t>
            </a:r>
            <a:r>
              <a:rPr lang="en-US" sz="4000" dirty="0" err="1" smtClean="0"/>
              <a:t>int</a:t>
            </a:r>
            <a:r>
              <a:rPr lang="en-US" sz="4000" dirty="0" smtClean="0"/>
              <a:t> k=0; k&lt;Mw; k++) {</a:t>
            </a:r>
          </a:p>
          <a:p>
            <a:pPr marL="0" indent="0">
              <a:buNone/>
            </a:pPr>
            <a:r>
              <a:rPr lang="en-US" sz="4000" dirty="0" smtClean="0"/>
              <a:t>10              float a = M[</a:t>
            </a:r>
            <a:r>
              <a:rPr lang="en-US" sz="4000" dirty="0" err="1" smtClean="0"/>
              <a:t>i</a:t>
            </a:r>
            <a:r>
              <a:rPr lang="en-US" sz="4000" dirty="0" smtClean="0"/>
              <a:t>*</a:t>
            </a:r>
            <a:r>
              <a:rPr lang="en-US" sz="4000" dirty="0" err="1" smtClean="0"/>
              <a:t>Mw+k</a:t>
            </a:r>
            <a:r>
              <a:rPr lang="en-US" sz="4000" dirty="0" smtClean="0"/>
              <a:t>];</a:t>
            </a:r>
          </a:p>
          <a:p>
            <a:pPr marL="0" indent="0">
              <a:buNone/>
            </a:pPr>
            <a:r>
              <a:rPr lang="en-US" sz="4000" dirty="0" smtClean="0"/>
              <a:t>11              float b = N[k*</a:t>
            </a:r>
            <a:r>
              <a:rPr lang="en-US" sz="4000" dirty="0" err="1" smtClean="0"/>
              <a:t>Nw+j</a:t>
            </a:r>
            <a:r>
              <a:rPr lang="en-US" sz="4000" dirty="0" smtClean="0"/>
              <a:t>];</a:t>
            </a:r>
          </a:p>
          <a:p>
            <a:pPr marL="0" indent="0">
              <a:buNone/>
            </a:pPr>
            <a:r>
              <a:rPr lang="en-US" sz="4000" dirty="0" smtClean="0"/>
              <a:t>12              sum += a*b;</a:t>
            </a:r>
          </a:p>
          <a:p>
            <a:pPr marL="0" indent="0">
              <a:buNone/>
            </a:pPr>
            <a:r>
              <a:rPr lang="en-US" sz="4000" dirty="0" smtClean="0"/>
              <a:t>13          }</a:t>
            </a:r>
          </a:p>
          <a:p>
            <a:pPr marL="0" indent="0">
              <a:buNone/>
            </a:pPr>
            <a:r>
              <a:rPr lang="en-US" sz="4000" dirty="0" smtClean="0"/>
              <a:t>14          P[</a:t>
            </a:r>
            <a:r>
              <a:rPr lang="en-US" sz="4000" dirty="0" err="1" smtClean="0"/>
              <a:t>i</a:t>
            </a:r>
            <a:r>
              <a:rPr lang="en-US" sz="4000" dirty="0" smtClean="0"/>
              <a:t>*</a:t>
            </a:r>
            <a:r>
              <a:rPr lang="en-US" sz="4000" dirty="0" err="1" smtClean="0"/>
              <a:t>Nw+j</a:t>
            </a:r>
            <a:r>
              <a:rPr lang="en-US" sz="4000" dirty="0" smtClean="0"/>
              <a:t>] = sum;</a:t>
            </a:r>
          </a:p>
          <a:p>
            <a:pPr marL="0" indent="0">
              <a:buNone/>
            </a:pPr>
            <a:r>
              <a:rPr lang="en-US" sz="4000" dirty="0" smtClean="0"/>
              <a:t>15      }</a:t>
            </a:r>
          </a:p>
          <a:p>
            <a:pPr marL="0" indent="0">
              <a:buNone/>
            </a:pPr>
            <a:r>
              <a:rPr lang="en-US" sz="4000" dirty="0" smtClean="0"/>
              <a:t>16   }</a:t>
            </a:r>
          </a:p>
          <a:p>
            <a:pPr marL="0" indent="0">
              <a:buNone/>
            </a:pPr>
            <a:r>
              <a:rPr lang="en-US" sz="4000" dirty="0" smtClean="0"/>
              <a:t>17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3213" cy="1141413"/>
          </a:xfrm>
        </p:spPr>
        <p:txBody>
          <a:bodyPr/>
          <a:lstStyle/>
          <a:p>
            <a:r>
              <a:rPr lang="en-US" dirty="0" smtClean="0"/>
              <a:t>Some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3213" cy="4570413"/>
          </a:xfrm>
        </p:spPr>
        <p:txBody>
          <a:bodyPr/>
          <a:lstStyle/>
          <a:p>
            <a:r>
              <a:rPr lang="en-US" dirty="0"/>
              <a:t>The code is almost identical to the sequential version, except for the two lines with #pragma at line 4 and line 6. </a:t>
            </a:r>
            <a:endParaRPr lang="en-US" dirty="0" smtClean="0"/>
          </a:p>
          <a:p>
            <a:r>
              <a:rPr lang="en-US" dirty="0" err="1" smtClean="0"/>
              <a:t>OpenACC</a:t>
            </a:r>
            <a:r>
              <a:rPr lang="en-US" dirty="0" smtClean="0"/>
              <a:t> uses the compiler directive mechanism to extend the base language.</a:t>
            </a:r>
          </a:p>
          <a:p>
            <a:pPr lvl="1"/>
            <a:r>
              <a:rPr lang="en-US" dirty="0" smtClean="0"/>
              <a:t> </a:t>
            </a:r>
            <a:r>
              <a:rPr lang="en-US" sz="2000" dirty="0" smtClean="0"/>
              <a:t>#pragma at line 4 tells the compiler to generate code for the ‘</a:t>
            </a:r>
            <a:r>
              <a:rPr lang="en-US" sz="2000" dirty="0" err="1" smtClean="0"/>
              <a:t>i</a:t>
            </a:r>
            <a:r>
              <a:rPr lang="en-US" sz="2000" dirty="0" smtClean="0"/>
              <a:t>’ loop at line 5 through 16 so that the loop iterations are executed in parallel on the accelerator. 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/>
              <a:t>copyin</a:t>
            </a:r>
            <a:r>
              <a:rPr lang="en-US" sz="2000" dirty="0" smtClean="0"/>
              <a:t> clause and the </a:t>
            </a:r>
            <a:r>
              <a:rPr lang="en-US" sz="2000" dirty="0" err="1" smtClean="0"/>
              <a:t>copyout</a:t>
            </a:r>
            <a:r>
              <a:rPr lang="en-US" sz="2000" dirty="0" smtClean="0"/>
              <a:t> clause specify how the matrix data should be transferred between the host and the accelerator. The #pragma at line 6 instructs the compiler to map the inner ‘j’ loop to the second level of parallelism on the accelerator.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6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r>
              <a:rPr lang="en-US" dirty="0" smtClean="0"/>
              <a:t> </a:t>
            </a:r>
            <a:r>
              <a:rPr lang="en-US" dirty="0"/>
              <a:t>programmers can often start with writing a sequential version and then annotate their sequential program with </a:t>
            </a:r>
            <a:r>
              <a:rPr lang="en-US" dirty="0" err="1"/>
              <a:t>OpenACC</a:t>
            </a:r>
            <a:r>
              <a:rPr lang="en-US" dirty="0"/>
              <a:t> directives. 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eave </a:t>
            </a:r>
            <a:r>
              <a:rPr lang="en-US" dirty="0"/>
              <a:t>most of the </a:t>
            </a:r>
            <a:r>
              <a:rPr lang="en-US" dirty="0" smtClean="0"/>
              <a:t>details in generating a kernel and data transfers </a:t>
            </a:r>
            <a:r>
              <a:rPr lang="en-US" dirty="0"/>
              <a:t>to the </a:t>
            </a:r>
            <a:r>
              <a:rPr lang="en-US" dirty="0" err="1"/>
              <a:t>OpenACC</a:t>
            </a:r>
            <a:r>
              <a:rPr lang="en-US" dirty="0"/>
              <a:t> compiler.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OpenACC</a:t>
            </a:r>
            <a:r>
              <a:rPr lang="en-US" dirty="0" smtClean="0"/>
              <a:t> code can be compiled by non-</a:t>
            </a:r>
            <a:r>
              <a:rPr lang="en-US" dirty="0" err="1" smtClean="0"/>
              <a:t>OpenACC</a:t>
            </a:r>
            <a:r>
              <a:rPr lang="en-US" dirty="0" smtClean="0"/>
              <a:t> compilers by ignoring the pragmas.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6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Encountered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OpenACC</a:t>
            </a:r>
            <a:r>
              <a:rPr lang="en-US" dirty="0" smtClean="0"/>
              <a:t> pragmas are hints to the </a:t>
            </a:r>
            <a:r>
              <a:rPr lang="en-US" dirty="0" err="1" smtClean="0"/>
              <a:t>OpenACC</a:t>
            </a:r>
            <a:r>
              <a:rPr lang="en-US" dirty="0" smtClean="0"/>
              <a:t> compiler, which may or may not be able to act accordingly</a:t>
            </a:r>
          </a:p>
          <a:p>
            <a:pPr lvl="1"/>
            <a:r>
              <a:rPr lang="en-US" dirty="0" smtClean="0"/>
              <a:t>The performance of an </a:t>
            </a:r>
            <a:r>
              <a:rPr lang="en-US" dirty="0" err="1" smtClean="0"/>
              <a:t>OpenACC</a:t>
            </a:r>
            <a:r>
              <a:rPr lang="en-US" dirty="0" smtClean="0"/>
              <a:t> depends heavily on the quality of the compiler.</a:t>
            </a:r>
          </a:p>
          <a:p>
            <a:pPr lvl="1"/>
            <a:r>
              <a:rPr lang="en-US" dirty="0" smtClean="0"/>
              <a:t>Much less so in CUDA or </a:t>
            </a:r>
            <a:r>
              <a:rPr lang="en-US" dirty="0" err="1" smtClean="0"/>
              <a:t>OpenCL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err="1" smtClean="0"/>
              <a:t>OpenACC</a:t>
            </a:r>
            <a:r>
              <a:rPr lang="en-US" dirty="0" smtClean="0"/>
              <a:t> programs may behave differently or even incorrectly if pragmas are ignored</a:t>
            </a:r>
          </a:p>
        </p:txBody>
      </p:sp>
    </p:spTree>
    <p:extLst>
      <p:ext uri="{BB962C8B-B14F-4D97-AF65-F5344CB8AC3E}">
        <p14:creationId xmlns:p14="http://schemas.microsoft.com/office/powerpoint/2010/main" val="29884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OpenACC</a:t>
            </a:r>
            <a:r>
              <a:rPr lang="en-US" dirty="0" smtClean="0"/>
              <a:t> Device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65" y="1447800"/>
            <a:ext cx="75950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9802" y="557192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Currently </a:t>
            </a:r>
            <a:r>
              <a:rPr lang="en-US" dirty="0" err="1" smtClean="0">
                <a:solidFill>
                  <a:schemeClr val="tx1"/>
                </a:solidFill>
              </a:rPr>
              <a:t>OpenACC</a:t>
            </a:r>
            <a:r>
              <a:rPr lang="en-US" dirty="0" smtClean="0">
                <a:solidFill>
                  <a:schemeClr val="tx1"/>
                </a:solidFill>
              </a:rPr>
              <a:t> does not allow synchronization across threads.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67060E-1F2A-42B1-BB56-1ABE7CF4751C}"/>
</file>

<file path=customXml/itemProps2.xml><?xml version="1.0" encoding="utf-8"?>
<ds:datastoreItem xmlns:ds="http://schemas.openxmlformats.org/officeDocument/2006/customXml" ds:itemID="{071759CC-1DCA-412D-B16F-D4CEAD315A9A}"/>
</file>

<file path=customXml/itemProps3.xml><?xml version="1.0" encoding="utf-8"?>
<ds:datastoreItem xmlns:ds="http://schemas.openxmlformats.org/officeDocument/2006/customXml" ds:itemID="{ACF38D24-9AE2-4035-8D91-0E40EFB89C66}"/>
</file>

<file path=docProps/app.xml><?xml version="1.0" encoding="utf-8"?>
<Properties xmlns="http://schemas.openxmlformats.org/officeDocument/2006/extended-properties" xmlns:vt="http://schemas.openxmlformats.org/officeDocument/2006/docPropsVTypes">
  <TotalTime>29881</TotalTime>
  <Words>930</Words>
  <Application>Microsoft Office PowerPoint</Application>
  <PresentationFormat>On-screen Show (4:3)</PresentationFormat>
  <Paragraphs>133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Custom Design</vt:lpstr>
      <vt:lpstr>ECE408 / CS483  Applied Parallel Programming   Lecture 30:  Introduction to OpenACC</vt:lpstr>
      <vt:lpstr>Objective</vt:lpstr>
      <vt:lpstr>OpenACC</vt:lpstr>
      <vt:lpstr>OpenACC Pragmas</vt:lpstr>
      <vt:lpstr>Simple Matrix-Matrix Multiplication in OpenACC</vt:lpstr>
      <vt:lpstr>Some Observations</vt:lpstr>
      <vt:lpstr>Motivation</vt:lpstr>
      <vt:lpstr>Frequently Encountered Issues</vt:lpstr>
      <vt:lpstr>OpenACC Device Model</vt:lpstr>
      <vt:lpstr>OpenACC Execution Model</vt:lpstr>
      <vt:lpstr>Parallel vs. Loop Constructs</vt:lpstr>
      <vt:lpstr>Parallel Construct</vt:lpstr>
      <vt:lpstr>What does each “Gang Loop” do?</vt:lpstr>
      <vt:lpstr>Worker Loop</vt:lpstr>
      <vt:lpstr>PowerPoint Presentation</vt:lpstr>
      <vt:lpstr>Kernel Regions</vt:lpstr>
      <vt:lpstr>Any MORE Questions? Read Chapter 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Wen-mei Hwu</cp:lastModifiedBy>
  <cp:revision>102</cp:revision>
  <dcterms:created xsi:type="dcterms:W3CDTF">2010-02-09T04:41:45Z</dcterms:created>
  <dcterms:modified xsi:type="dcterms:W3CDTF">2013-01-15T23:18:23Z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